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58" d="100"/>
          <a:sy n="58" d="100"/>
        </p:scale>
        <p:origin x="4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Thursday, January 19, 2023</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528672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Thursday, January 19, 2023</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718310935"/>
      </p:ext>
    </p:extLst>
  </p:cSld>
  <p:clrMap bg1="dk1" tx1="lt1" bg2="dk2" tx2="lt2" accent1="accent1" accent2="accent2" accent3="accent3" accent4="accent4" accent5="accent5" accent6="accent6" hlink="hlink" folHlink="folHlink"/>
  <p:sldLayoutIdLst>
    <p:sldLayoutId id="2147483675" r:id="rId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35243F2-87BD-4C47-8358-ACFE608D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65B33439-EC96-4835-9DF2-CFA3336E0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7BE0A09-6120-41F3-9161-B706D464B44F}"/>
              </a:ext>
            </a:extLst>
          </p:cNvPr>
          <p:cNvSpPr>
            <a:spLocks noGrp="1"/>
          </p:cNvSpPr>
          <p:nvPr>
            <p:ph type="ctrTitle"/>
          </p:nvPr>
        </p:nvSpPr>
        <p:spPr>
          <a:xfrm>
            <a:off x="720000" y="1295820"/>
            <a:ext cx="5015638" cy="1272282"/>
          </a:xfrm>
        </p:spPr>
        <p:txBody>
          <a:bodyPr vert="horz" lIns="91440" tIns="45720" rIns="91440" bIns="45720" rtlCol="0">
            <a:normAutofit/>
          </a:bodyPr>
          <a:lstStyle/>
          <a:p>
            <a:r>
              <a:rPr lang="en-US" sz="3500" kern="1200" dirty="0">
                <a:latin typeface="+mj-lt"/>
                <a:ea typeface="+mj-ea"/>
                <a:cs typeface="+mj-cs"/>
              </a:rPr>
              <a:t>Positive Behavior Interventions and Support (PBIS)  Cypress Falls</a:t>
            </a:r>
          </a:p>
        </p:txBody>
      </p:sp>
      <p:sp>
        <p:nvSpPr>
          <p:cNvPr id="3" name="Subtitle 2">
            <a:extLst>
              <a:ext uri="{FF2B5EF4-FFF2-40B4-BE49-F238E27FC236}">
                <a16:creationId xmlns:a16="http://schemas.microsoft.com/office/drawing/2014/main" id="{298DBA75-0DAE-4427-96FC-C84FDE05CFBC}"/>
              </a:ext>
            </a:extLst>
          </p:cNvPr>
          <p:cNvSpPr>
            <a:spLocks noGrp="1"/>
          </p:cNvSpPr>
          <p:nvPr>
            <p:ph type="subTitle" idx="1"/>
          </p:nvPr>
        </p:nvSpPr>
        <p:spPr>
          <a:xfrm>
            <a:off x="5957055" y="453023"/>
            <a:ext cx="5969056" cy="6142330"/>
          </a:xfrm>
        </p:spPr>
        <p:txBody>
          <a:bodyPr vert="horz" lIns="91440" tIns="45720" rIns="91440" bIns="45720" rtlCol="0">
            <a:normAutofit fontScale="92500" lnSpcReduction="10000"/>
          </a:bodyPr>
          <a:lstStyle/>
          <a:p>
            <a:pPr>
              <a:lnSpc>
                <a:spcPct val="110000"/>
              </a:lnSpc>
            </a:pPr>
            <a:r>
              <a:rPr lang="en-US" sz="1600" b="1" dirty="0">
                <a:solidFill>
                  <a:schemeClr val="tx1"/>
                </a:solidFill>
                <a:latin typeface="Times New Roman" panose="02020603050405020304" pitchFamily="18" charset="0"/>
                <a:cs typeface="Times New Roman" panose="02020603050405020304" pitchFamily="18" charset="0"/>
              </a:rPr>
              <a:t>What is Positive Behavior Interventions and Support?</a:t>
            </a:r>
            <a:br>
              <a:rPr lang="en-US" sz="1600" b="1" dirty="0">
                <a:solidFill>
                  <a:schemeClr val="tx1"/>
                </a:solidFill>
                <a:latin typeface="Times New Roman" panose="02020603050405020304" pitchFamily="18" charset="0"/>
                <a:cs typeface="Times New Roman" panose="02020603050405020304" pitchFamily="18" charset="0"/>
              </a:rPr>
            </a:br>
            <a:endParaRPr lang="en-US" sz="1600" b="1" dirty="0">
              <a:solidFill>
                <a:schemeClr val="tx1"/>
              </a:solidFill>
              <a:latin typeface="Times New Roman" panose="02020603050405020304" pitchFamily="18" charset="0"/>
              <a:cs typeface="Times New Roman" panose="02020603050405020304" pitchFamily="18" charset="0"/>
            </a:endParaRPr>
          </a:p>
          <a:p>
            <a:pPr algn="l">
              <a:lnSpc>
                <a:spcPct val="110000"/>
              </a:lnSpc>
            </a:pPr>
            <a:r>
              <a:rPr lang="en-US" sz="1600" b="1" dirty="0">
                <a:solidFill>
                  <a:schemeClr val="tx1"/>
                </a:solidFill>
                <a:latin typeface="Times New Roman" panose="02020603050405020304" pitchFamily="18" charset="0"/>
                <a:cs typeface="Times New Roman" panose="02020603050405020304" pitchFamily="18" charset="0"/>
              </a:rPr>
              <a:t>PBIS is a process for creating safer and more effective schools. It is a systems approach to enhancing the capacity of schools to educate all children by developing research-based, school-wide, and classroom behavior support systems. The process focuses on improving a school’s ability to teach and support positive behavior for all students. PBIS provides systems for schools to design, implement, and evaluate effective school-wide, classroom, non-classroom, and student specific plans. </a:t>
            </a:r>
          </a:p>
          <a:p>
            <a:pPr indent="-228600">
              <a:lnSpc>
                <a:spcPct val="110000"/>
              </a:lnSpc>
              <a:buFont typeface="Arial" panose="020B0604020202020204" pitchFamily="34" charset="0"/>
              <a:buChar char="•"/>
            </a:pPr>
            <a:endParaRPr lang="en-US" sz="1600" b="1" dirty="0">
              <a:solidFill>
                <a:schemeClr val="tx1"/>
              </a:solidFill>
              <a:latin typeface="Times New Roman" panose="02020603050405020304" pitchFamily="18" charset="0"/>
              <a:cs typeface="Times New Roman" panose="02020603050405020304" pitchFamily="18" charset="0"/>
            </a:endParaRPr>
          </a:p>
          <a:p>
            <a:pPr>
              <a:lnSpc>
                <a:spcPct val="110000"/>
              </a:lnSpc>
            </a:pPr>
            <a:r>
              <a:rPr lang="en-US" sz="1600" b="1" dirty="0">
                <a:solidFill>
                  <a:schemeClr val="tx1"/>
                </a:solidFill>
                <a:latin typeface="Times New Roman" panose="02020603050405020304" pitchFamily="18" charset="0"/>
                <a:cs typeface="Times New Roman" panose="02020603050405020304" pitchFamily="18" charset="0"/>
              </a:rPr>
              <a:t>What is PBIS at our school?</a:t>
            </a:r>
          </a:p>
          <a:p>
            <a:pPr algn="l">
              <a:lnSpc>
                <a:spcPct val="110000"/>
              </a:lnSpc>
            </a:pPr>
            <a:r>
              <a:rPr lang="en-US" sz="1600" b="1" dirty="0">
                <a:solidFill>
                  <a:schemeClr val="tx1"/>
                </a:solidFill>
                <a:latin typeface="Times New Roman" panose="02020603050405020304" pitchFamily="18" charset="0"/>
                <a:cs typeface="Times New Roman" panose="02020603050405020304" pitchFamily="18" charset="0"/>
              </a:rPr>
              <a:t>We have adopted a unified set of classroom rules. These rules are similar to the Code of Student Conduct, these rules define our expectations for behavior in our school. You will see these rules posted throughout the school and your child will be learning them during his or her first days at school. Our unified classroom rules known as SOAR (Safety, Organization, Achievement, Respect), are found in every classroom and non-classroom setting in the school.</a:t>
            </a:r>
          </a:p>
          <a:p>
            <a:pPr algn="l">
              <a:lnSpc>
                <a:spcPct val="110000"/>
              </a:lnSpc>
            </a:pPr>
            <a:r>
              <a:rPr lang="en-US" sz="1600" b="1" dirty="0">
                <a:solidFill>
                  <a:schemeClr val="tx1"/>
                </a:solidFill>
                <a:latin typeface="Times New Roman" panose="02020603050405020304" pitchFamily="18" charset="0"/>
                <a:cs typeface="Times New Roman" panose="02020603050405020304" pitchFamily="18" charset="0"/>
              </a:rPr>
              <a:t>If you have questions about Positive Behavior Support, please feel free to contact Evelyn Hooten, PBIS Coordinator or Sandro Cantu, assistant principal. We look forward to a wonderful year of teaching your child.</a:t>
            </a:r>
          </a:p>
          <a:p>
            <a:pPr indent="-228600" algn="l">
              <a:lnSpc>
                <a:spcPct val="110000"/>
              </a:lnSpc>
              <a:buFont typeface="Arial" panose="020B0604020202020204" pitchFamily="34" charset="0"/>
              <a:buChar char="•"/>
            </a:pPr>
            <a:endParaRPr lang="en-US" sz="700" b="1" dirty="0">
              <a:solidFill>
                <a:schemeClr val="tx1"/>
              </a:solidFill>
            </a:endParaRPr>
          </a:p>
          <a:p>
            <a:pPr indent="-228600">
              <a:lnSpc>
                <a:spcPct val="110000"/>
              </a:lnSpc>
              <a:buFont typeface="Arial" panose="020B0604020202020204" pitchFamily="34" charset="0"/>
              <a:buChar char="•"/>
            </a:pPr>
            <a:endParaRPr lang="en-US" sz="700" dirty="0">
              <a:solidFill>
                <a:schemeClr val="tx2">
                  <a:lumMod val="90000"/>
                </a:schemeClr>
              </a:solidFill>
            </a:endParaRPr>
          </a:p>
          <a:p>
            <a:pPr indent="-228600">
              <a:lnSpc>
                <a:spcPct val="110000"/>
              </a:lnSpc>
              <a:buFont typeface="Arial" panose="020B0604020202020204" pitchFamily="34" charset="0"/>
              <a:buChar char="•"/>
            </a:pPr>
            <a:endParaRPr lang="en-US" sz="700" dirty="0">
              <a:solidFill>
                <a:schemeClr val="tx2">
                  <a:lumMod val="90000"/>
                </a:schemeClr>
              </a:solidFill>
            </a:endParaRPr>
          </a:p>
        </p:txBody>
      </p:sp>
      <p:grpSp>
        <p:nvGrpSpPr>
          <p:cNvPr id="25" name="Group 24">
            <a:extLst>
              <a:ext uri="{FF2B5EF4-FFF2-40B4-BE49-F238E27FC236}">
                <a16:creationId xmlns:a16="http://schemas.microsoft.com/office/drawing/2014/main" id="{F2FD01A0-E6FF-41CD-AEBD-279232B90D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965602" y="317452"/>
            <a:ext cx="2088038" cy="719230"/>
            <a:chOff x="4532666" y="505937"/>
            <a:chExt cx="2981730" cy="1027064"/>
          </a:xfrm>
        </p:grpSpPr>
        <p:sp>
          <p:nvSpPr>
            <p:cNvPr id="26" name="Freeform 78">
              <a:extLst>
                <a:ext uri="{FF2B5EF4-FFF2-40B4-BE49-F238E27FC236}">
                  <a16:creationId xmlns:a16="http://schemas.microsoft.com/office/drawing/2014/main" id="{811C6308-5554-4129-8881-A95AF512C5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4532666" y="754398"/>
              <a:ext cx="694205" cy="713383"/>
            </a:xfrm>
            <a:custGeom>
              <a:avLst/>
              <a:gdLst>
                <a:gd name="T0" fmla="*/ 32 w 58"/>
                <a:gd name="T1" fmla="*/ 56 h 60"/>
                <a:gd name="T2" fmla="*/ 24 w 58"/>
                <a:gd name="T3" fmla="*/ 48 h 60"/>
                <a:gd name="T4" fmla="*/ 14 w 58"/>
                <a:gd name="T5" fmla="*/ 36 h 60"/>
                <a:gd name="T6" fmla="*/ 7 w 58"/>
                <a:gd name="T7" fmla="*/ 29 h 60"/>
                <a:gd name="T8" fmla="*/ 1 w 58"/>
                <a:gd name="T9" fmla="*/ 17 h 60"/>
                <a:gd name="T10" fmla="*/ 7 w 58"/>
                <a:gd name="T11" fmla="*/ 4 h 60"/>
                <a:gd name="T12" fmla="*/ 17 w 58"/>
                <a:gd name="T13" fmla="*/ 1 h 60"/>
                <a:gd name="T14" fmla="*/ 29 w 58"/>
                <a:gd name="T15" fmla="*/ 6 h 60"/>
                <a:gd name="T16" fmla="*/ 31 w 58"/>
                <a:gd name="T17" fmla="*/ 8 h 60"/>
                <a:gd name="T18" fmla="*/ 38 w 58"/>
                <a:gd name="T19" fmla="*/ 15 h 60"/>
                <a:gd name="T20" fmla="*/ 44 w 58"/>
                <a:gd name="T21" fmla="*/ 22 h 60"/>
                <a:gd name="T22" fmla="*/ 54 w 58"/>
                <a:gd name="T23" fmla="*/ 33 h 60"/>
                <a:gd name="T24" fmla="*/ 58 w 58"/>
                <a:gd name="T25" fmla="*/ 44 h 60"/>
                <a:gd name="T26" fmla="*/ 53 w 58"/>
                <a:gd name="T27" fmla="*/ 54 h 60"/>
                <a:gd name="T28" fmla="*/ 42 w 58"/>
                <a:gd name="T29" fmla="*/ 60 h 60"/>
                <a:gd name="T30" fmla="*/ 32 w 58"/>
                <a:gd name="T31" fmla="*/ 5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60">
                  <a:moveTo>
                    <a:pt x="32" y="56"/>
                  </a:moveTo>
                  <a:cubicBezTo>
                    <a:pt x="30" y="54"/>
                    <a:pt x="31" y="55"/>
                    <a:pt x="24" y="48"/>
                  </a:cubicBezTo>
                  <a:cubicBezTo>
                    <a:pt x="17" y="40"/>
                    <a:pt x="14" y="36"/>
                    <a:pt x="14" y="36"/>
                  </a:cubicBezTo>
                  <a:cubicBezTo>
                    <a:pt x="8" y="30"/>
                    <a:pt x="14" y="37"/>
                    <a:pt x="7" y="29"/>
                  </a:cubicBezTo>
                  <a:cubicBezTo>
                    <a:pt x="3" y="24"/>
                    <a:pt x="1" y="20"/>
                    <a:pt x="1" y="17"/>
                  </a:cubicBezTo>
                  <a:cubicBezTo>
                    <a:pt x="0" y="13"/>
                    <a:pt x="3" y="9"/>
                    <a:pt x="7" y="4"/>
                  </a:cubicBezTo>
                  <a:cubicBezTo>
                    <a:pt x="10" y="2"/>
                    <a:pt x="13" y="0"/>
                    <a:pt x="17" y="1"/>
                  </a:cubicBezTo>
                  <a:cubicBezTo>
                    <a:pt x="21" y="1"/>
                    <a:pt x="25" y="3"/>
                    <a:pt x="29" y="6"/>
                  </a:cubicBezTo>
                  <a:cubicBezTo>
                    <a:pt x="31" y="8"/>
                    <a:pt x="31" y="8"/>
                    <a:pt x="31" y="8"/>
                  </a:cubicBezTo>
                  <a:cubicBezTo>
                    <a:pt x="33" y="11"/>
                    <a:pt x="37" y="15"/>
                    <a:pt x="38" y="15"/>
                  </a:cubicBezTo>
                  <a:cubicBezTo>
                    <a:pt x="42" y="20"/>
                    <a:pt x="40" y="18"/>
                    <a:pt x="44" y="22"/>
                  </a:cubicBezTo>
                  <a:cubicBezTo>
                    <a:pt x="51" y="29"/>
                    <a:pt x="50" y="29"/>
                    <a:pt x="54" y="33"/>
                  </a:cubicBezTo>
                  <a:cubicBezTo>
                    <a:pt x="57" y="37"/>
                    <a:pt x="58" y="40"/>
                    <a:pt x="58" y="44"/>
                  </a:cubicBezTo>
                  <a:cubicBezTo>
                    <a:pt x="58" y="47"/>
                    <a:pt x="56" y="50"/>
                    <a:pt x="53" y="54"/>
                  </a:cubicBezTo>
                  <a:cubicBezTo>
                    <a:pt x="49" y="58"/>
                    <a:pt x="45" y="60"/>
                    <a:pt x="42" y="60"/>
                  </a:cubicBezTo>
                  <a:cubicBezTo>
                    <a:pt x="39" y="60"/>
                    <a:pt x="36" y="59"/>
                    <a:pt x="32" y="56"/>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7" name="Freeform 79">
              <a:extLst>
                <a:ext uri="{FF2B5EF4-FFF2-40B4-BE49-F238E27FC236}">
                  <a16:creationId xmlns:a16="http://schemas.microsoft.com/office/drawing/2014/main" id="{C28F3A03-B53B-433E-8DF7-6B13336D0A5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5791465" y="505937"/>
              <a:ext cx="587404" cy="943792"/>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28" name="Freeform 85">
              <a:extLst>
                <a:ext uri="{FF2B5EF4-FFF2-40B4-BE49-F238E27FC236}">
                  <a16:creationId xmlns:a16="http://schemas.microsoft.com/office/drawing/2014/main" id="{E990BBBC-E616-4D0E-9917-A6CA72AAEA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00114">
              <a:off x="7087193" y="757585"/>
              <a:ext cx="427203" cy="775416"/>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grpSp>
        <p:nvGrpSpPr>
          <p:cNvPr id="30" name="Group 29">
            <a:extLst>
              <a:ext uri="{FF2B5EF4-FFF2-40B4-BE49-F238E27FC236}">
                <a16:creationId xmlns:a16="http://schemas.microsoft.com/office/drawing/2014/main" id="{3C9AA14C-80A4-427C-A911-28CD20C56E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17356" y="5503147"/>
            <a:ext cx="2117174" cy="588806"/>
            <a:chOff x="4549904" y="5078157"/>
            <a:chExt cx="3023338" cy="840818"/>
          </a:xfrm>
        </p:grpSpPr>
        <p:sp>
          <p:nvSpPr>
            <p:cNvPr id="31" name="Freeform 80">
              <a:extLst>
                <a:ext uri="{FF2B5EF4-FFF2-40B4-BE49-F238E27FC236}">
                  <a16:creationId xmlns:a16="http://schemas.microsoft.com/office/drawing/2014/main" id="{EF32CDAF-4619-4949-9516-1E042181E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690691" y="5352589"/>
              <a:ext cx="749228" cy="383544"/>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2" name="Freeform 84">
              <a:extLst>
                <a:ext uri="{FF2B5EF4-FFF2-40B4-BE49-F238E27FC236}">
                  <a16:creationId xmlns:a16="http://schemas.microsoft.com/office/drawing/2014/main" id="{270C485D-6BA8-4BF7-B72C-2B14A43A6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6274527">
              <a:off x="6910134" y="5062687"/>
              <a:ext cx="647637" cy="678578"/>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33" name="Freeform 87">
              <a:extLst>
                <a:ext uri="{FF2B5EF4-FFF2-40B4-BE49-F238E27FC236}">
                  <a16:creationId xmlns:a16="http://schemas.microsoft.com/office/drawing/2014/main" id="{79239B91-4327-43B3-AED5-CB9EC1653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4430858">
              <a:off x="4571743" y="5071596"/>
              <a:ext cx="626472" cy="670149"/>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5" name="Picture 4">
            <a:extLst>
              <a:ext uri="{FF2B5EF4-FFF2-40B4-BE49-F238E27FC236}">
                <a16:creationId xmlns:a16="http://schemas.microsoft.com/office/drawing/2014/main" id="{D87324FA-D743-430F-8347-29B9E690818E}"/>
              </a:ext>
            </a:extLst>
          </p:cNvPr>
          <p:cNvPicPr>
            <a:picLocks noChangeAspect="1"/>
          </p:cNvPicPr>
          <p:nvPr/>
        </p:nvPicPr>
        <p:blipFill>
          <a:blip r:embed="rId2"/>
          <a:stretch>
            <a:fillRect/>
          </a:stretch>
        </p:blipFill>
        <p:spPr>
          <a:xfrm>
            <a:off x="545383" y="2354355"/>
            <a:ext cx="5014800" cy="3347379"/>
          </a:xfrm>
          <a:custGeom>
            <a:avLst/>
            <a:gdLst/>
            <a:ahLst/>
            <a:cxnLst/>
            <a:rect l="l" t="t" r="r" b="b"/>
            <a:pathLst>
              <a:path w="5014800" h="5409338">
                <a:moveTo>
                  <a:pt x="0" y="0"/>
                </a:moveTo>
                <a:lnTo>
                  <a:pt x="5014800" y="0"/>
                </a:lnTo>
                <a:lnTo>
                  <a:pt x="5014800" y="5409338"/>
                </a:lnTo>
                <a:lnTo>
                  <a:pt x="0" y="5409338"/>
                </a:lnTo>
                <a:close/>
              </a:path>
            </a:pathLst>
          </a:custGeom>
        </p:spPr>
      </p:pic>
    </p:spTree>
    <p:extLst>
      <p:ext uri="{BB962C8B-B14F-4D97-AF65-F5344CB8AC3E}">
        <p14:creationId xmlns:p14="http://schemas.microsoft.com/office/powerpoint/2010/main" val="236528120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TotalTime>
  <Words>230</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Sagona Book</vt:lpstr>
      <vt:lpstr>The Hand Extrablack</vt:lpstr>
      <vt:lpstr>Times New Roman</vt:lpstr>
      <vt:lpstr>BlobVTI</vt:lpstr>
      <vt:lpstr>Positive Behavior Interventions and Support (PBIS)  Cypress Falls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Positive Behavior Interventions and Support (PBIS)  Cypress Falls</dc:title>
  <dc:creator>Evelyn Hooten</dc:creator>
  <cp:lastModifiedBy>Evelyn Hooten</cp:lastModifiedBy>
  <cp:revision>1</cp:revision>
  <dcterms:created xsi:type="dcterms:W3CDTF">2023-01-19T19:28:37Z</dcterms:created>
  <dcterms:modified xsi:type="dcterms:W3CDTF">2023-01-19T19:31:55Z</dcterms:modified>
</cp:coreProperties>
</file>